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59" r:id="rId6"/>
    <p:sldId id="261" r:id="rId7"/>
    <p:sldId id="262" r:id="rId8"/>
    <p:sldId id="263" r:id="rId9"/>
    <p:sldId id="264" r:id="rId10"/>
    <p:sldId id="270" r:id="rId11"/>
    <p:sldId id="266" r:id="rId12"/>
    <p:sldId id="268" r:id="rId13"/>
    <p:sldId id="265" r:id="rId14"/>
    <p:sldId id="269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5779"/>
    <a:srgbClr val="2491C2"/>
    <a:srgbClr val="34A6D9"/>
    <a:srgbClr val="36364B"/>
    <a:srgbClr val="3FBBE6"/>
    <a:srgbClr val="4B58A3"/>
    <a:srgbClr val="B66D56"/>
    <a:srgbClr val="42361A"/>
    <a:srgbClr val="140E0E"/>
    <a:srgbClr val="DEBC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41" autoAdjust="0"/>
    <p:restoredTop sz="94660"/>
  </p:normalViewPr>
  <p:slideViewPr>
    <p:cSldViewPr snapToGrid="0">
      <p:cViewPr varScale="1">
        <p:scale>
          <a:sx n="75" d="100"/>
          <a:sy n="75" d="100"/>
        </p:scale>
        <p:origin x="9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563F-3705-86A1-5B1F-BDA5C5652F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D1BAF3-4BA1-C933-F1B8-14D61E628A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62E28-FD94-F85B-DA40-DF98D0AEF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7363F-7ECC-0FC6-3129-66FC9D2F1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5B949-B282-061F-5636-CDF1BC76C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0556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9B377-1C60-4CCA-63CA-EB166BE2E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8629A-C48F-D20D-5980-3539FE2C14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997FA-7E68-91B2-B1A2-DC4F9D1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10ED4-226C-7287-88A0-16ACE434F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69C1E-76F7-53EF-5FC8-9C7526A53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809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8FCEE2-AF3E-CCC4-87B3-86D5CD4271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255B81-208F-0AD7-401F-A5061879C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B1A2E9-B233-6FDD-CC80-05C7A1563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6F0BA-7453-F0E3-7B4D-C4CEAA50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0914E-C891-2F21-A751-6BC2690B0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5221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BB648-EA93-7D13-8D8C-93F75CA84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26F5B-4776-DF5F-5EDF-BD297986F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14275-E0DF-1B9E-7164-C02C66DA1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9D438-6CFE-C2BF-2906-A801EBD65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2EE6C-81E5-5816-407A-198B300B5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0687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7AFCD-089C-D302-A76F-E096E67F7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C3E59B-BA97-9511-4636-920191267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72814-B6D5-18ED-7E94-B6AAC05C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FD285-62E0-F69C-4265-AEBC3D90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3DCF4-74A8-052C-FC9D-6348688A7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4747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B70C6-98EB-2604-D386-683D26086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43AB0-047B-B90B-12C7-05350D272D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2C886C-89E6-D4F5-BD84-90B5474F7F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8F982-25EB-E328-D593-7378F4561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D3FAD-DAF9-52F6-B7D3-65CF7AB2F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1B440D-C864-61F9-ABA0-86C525780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7644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357C4-1A13-1544-A229-FA859739F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5CAEF-7BF5-5FF5-5A06-8284FE60F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0F95EE-1225-0C12-8189-21E6E7B55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8AA38-A67C-9349-4E35-2DCD8C6D0E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470EA8-BA2F-4F04-597A-94EBE89317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A0E142-63D4-2981-5786-0337F0CF9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8431CF-4A58-B767-C3FC-AEEAB80EA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6556F8-B22E-6588-1F3F-8671829D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3232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C9DA8-BEF5-BBC5-E4E6-DA3A0B753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42DA0-0531-2720-E81B-F7BE39ABD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520A2C-E83A-C56E-7177-A8CAF2342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40AED1-DA68-9580-E861-5AD522D3B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003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C18F6A-8C33-2463-5DC7-9E9024FA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54C18-A39B-08EC-29C1-7C1D6EC1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B4713-B8FB-AD52-0F08-6B5FF2E8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217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CB4C1-76A6-A8A8-DBF7-9792DFDDF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9F6CB-760F-0A00-54D5-2AAE9BBC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DB6788-45A7-FD3E-CD67-7FD9484D38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63E8AB-6382-F17B-BA40-C942BDA2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C1996-5075-D23E-88DB-F5FD69FF8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C0FC16-C1E2-495D-57FD-CF717AAB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3047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85030-7F48-791A-8AA4-D24A91E06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262B71-EB45-3457-5C72-82B33839CF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845F89-9390-DA46-B11E-AB96C75BD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1B747E-D12F-078A-E328-105CC188F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D6C09D-4447-339E-F378-8CB17540B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8EBC22-BDEE-5191-DC24-38FDEA1CA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716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3994A-5FC6-7812-DF85-A2570441A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6985E-907E-5B3A-1B25-E256E1A9A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0B1DD-5EAA-D3F2-7243-4DC8675509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BC438-09CD-41F0-B21A-526F32DD4FB8}" type="datetimeFigureOut">
              <a:rPr lang="en-IN" smtClean="0"/>
              <a:t>20-07-2025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4A64B-3D53-BF12-334E-1977DC13FD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625B0-DF58-16E6-6EB1-D7AF241AAC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22D85-8660-478A-A306-AEA91DBAF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74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C51B733-9D10-873B-C242-AC3E7A1BA954}"/>
              </a:ext>
            </a:extLst>
          </p:cNvPr>
          <p:cNvSpPr/>
          <p:nvPr/>
        </p:nvSpPr>
        <p:spPr>
          <a:xfrm rot="19004905">
            <a:off x="6730627" y="-909282"/>
            <a:ext cx="5120640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6121603-4685-85C7-266C-9EEFE83F2B4A}"/>
              </a:ext>
            </a:extLst>
          </p:cNvPr>
          <p:cNvSpPr/>
          <p:nvPr/>
        </p:nvSpPr>
        <p:spPr>
          <a:xfrm rot="19004905">
            <a:off x="6465569" y="705587"/>
            <a:ext cx="7072106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92B37FA-2871-025A-73F8-EA7617B3CD59}"/>
              </a:ext>
            </a:extLst>
          </p:cNvPr>
          <p:cNvSpPr/>
          <p:nvPr/>
        </p:nvSpPr>
        <p:spPr>
          <a:xfrm rot="19004905">
            <a:off x="10044556" y="482915"/>
            <a:ext cx="5120640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A38176-4DAE-A54D-2A24-C7B714A7AC8D}"/>
              </a:ext>
            </a:extLst>
          </p:cNvPr>
          <p:cNvSpPr txBox="1"/>
          <p:nvPr/>
        </p:nvSpPr>
        <p:spPr>
          <a:xfrm>
            <a:off x="568764" y="423913"/>
            <a:ext cx="6359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 Rounded MT Bold" panose="020F0704030504030204" pitchFamily="34" charset="0"/>
              </a:rPr>
              <a:t>IEEE SAINTGITS STUDENT BRANCH – SPINHACK 2025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300551-DFC5-0FA2-9BA1-97423596CE48}"/>
              </a:ext>
            </a:extLst>
          </p:cNvPr>
          <p:cNvSpPr txBox="1"/>
          <p:nvPr/>
        </p:nvSpPr>
        <p:spPr>
          <a:xfrm>
            <a:off x="568764" y="1069313"/>
            <a:ext cx="6908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TESLA PRESSURE COOKER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3C94FA5-0E32-CA94-0E18-F5CD0B162519}"/>
              </a:ext>
            </a:extLst>
          </p:cNvPr>
          <p:cNvGrpSpPr/>
          <p:nvPr/>
        </p:nvGrpSpPr>
        <p:grpSpPr>
          <a:xfrm>
            <a:off x="9350320" y="2836189"/>
            <a:ext cx="1441173" cy="1441173"/>
            <a:chOff x="10810114" y="5310737"/>
            <a:chExt cx="1110483" cy="111048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F3FB847-1CA9-9A48-0C88-D55C02A5A5E4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EC7DF9A-E43F-6C43-F07D-0CA2F3BEE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F809470-7DB2-2B25-E2CD-F9E6306471CE}"/>
              </a:ext>
            </a:extLst>
          </p:cNvPr>
          <p:cNvSpPr txBox="1"/>
          <p:nvPr/>
        </p:nvSpPr>
        <p:spPr>
          <a:xfrm>
            <a:off x="568764" y="5953173"/>
            <a:ext cx="10830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 Rounded MT Bold" panose="020F0704030504030204" pitchFamily="34" charset="0"/>
              </a:rPr>
              <a:t>PRESENTED BY:- GENESYS, PROVIDENCE COLLEGE OF ENGINEERING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3E965DF-3403-FD40-B2B6-24AB731F45CC}"/>
              </a:ext>
            </a:extLst>
          </p:cNvPr>
          <p:cNvSpPr/>
          <p:nvPr/>
        </p:nvSpPr>
        <p:spPr>
          <a:xfrm rot="19004905">
            <a:off x="10277091" y="2455647"/>
            <a:ext cx="5120640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127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FC58B-3D31-6256-D050-82ABA19C6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6B1C9-7D13-513B-3F5B-B8274F757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0" y="-142875"/>
            <a:ext cx="9530080" cy="1325563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Our USP / Key Features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E675D52-F917-73E7-33C8-362B5B0418BB}"/>
              </a:ext>
            </a:extLst>
          </p:cNvPr>
          <p:cNvGrpSpPr/>
          <p:nvPr/>
        </p:nvGrpSpPr>
        <p:grpSpPr>
          <a:xfrm>
            <a:off x="10810114" y="2967130"/>
            <a:ext cx="1110483" cy="1110483"/>
            <a:chOff x="10810114" y="5310737"/>
            <a:chExt cx="1110483" cy="111048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30AF89B-670B-3477-4BDC-5D3FAEC661E9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236EF28-D5FB-8E48-A83A-880B943B0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334CBA0-9F46-2921-547B-CDAA79B710DB}"/>
              </a:ext>
            </a:extLst>
          </p:cNvPr>
          <p:cNvSpPr/>
          <p:nvPr/>
        </p:nvSpPr>
        <p:spPr>
          <a:xfrm rot="5400000">
            <a:off x="8471649" y="6339852"/>
            <a:ext cx="5787414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56E6446-EEDF-B9B4-7187-B1BD63562E28}"/>
              </a:ext>
            </a:extLst>
          </p:cNvPr>
          <p:cNvSpPr/>
          <p:nvPr/>
        </p:nvSpPr>
        <p:spPr>
          <a:xfrm rot="5400000">
            <a:off x="9386763" y="134555"/>
            <a:ext cx="3957186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A82011B-DDBE-B373-C56C-C1E7EFA3D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928" y="958448"/>
            <a:ext cx="5753903" cy="57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579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E85E2-23A8-231D-32B8-2748AE1898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37399-2DBC-87FE-FDBF-DE85E8C1F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365125"/>
            <a:ext cx="9530080" cy="1325563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Live Demo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E5D1335-5E62-C588-2EC2-921C1FC1A296}"/>
              </a:ext>
            </a:extLst>
          </p:cNvPr>
          <p:cNvSpPr/>
          <p:nvPr/>
        </p:nvSpPr>
        <p:spPr>
          <a:xfrm rot="5400000">
            <a:off x="8471649" y="7244092"/>
            <a:ext cx="5787414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A07290E-5BE2-63D1-A96C-2666B69AAEE0}"/>
              </a:ext>
            </a:extLst>
          </p:cNvPr>
          <p:cNvGrpSpPr/>
          <p:nvPr/>
        </p:nvGrpSpPr>
        <p:grpSpPr>
          <a:xfrm>
            <a:off x="10810114" y="3871369"/>
            <a:ext cx="1110483" cy="1110483"/>
            <a:chOff x="10810114" y="5310737"/>
            <a:chExt cx="1110483" cy="111048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E48D36C-0D1F-C4DC-1E63-A0AF251B44E0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D7743D0-8B5A-FB22-050D-C3D99D259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B1A1CA5-C16F-DA5B-318B-22920C00D68C}"/>
              </a:ext>
            </a:extLst>
          </p:cNvPr>
          <p:cNvSpPr/>
          <p:nvPr/>
        </p:nvSpPr>
        <p:spPr>
          <a:xfrm rot="5400000">
            <a:off x="8802562" y="454594"/>
            <a:ext cx="5125588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7129BF2E-E1CF-C138-4B93-E7DE40295F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2148" b="13113"/>
          <a:stretch>
            <a:fillRect/>
          </a:stretch>
        </p:blipFill>
        <p:spPr>
          <a:xfrm>
            <a:off x="100204" y="1671637"/>
            <a:ext cx="10464800" cy="439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31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5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ED5B2C-82B0-4D83-9E85-78A558CCF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921E5-D911-07A2-8757-1D37FF0A2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365125"/>
            <a:ext cx="9530080" cy="1325563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Tools We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6203E-A70F-0459-21B9-133EB6B74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880" y="1825625"/>
            <a:ext cx="9530080" cy="4351338"/>
          </a:xfrm>
        </p:spPr>
        <p:txBody>
          <a:bodyPr>
            <a:normAutofit lnSpcReduction="10000"/>
          </a:bodyPr>
          <a:lstStyle/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ChatGPT –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Helped identify problems and improve user experience through AI-driven suggestions.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Gemini –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Used for writing abstracts, marketing lines, and initial logo ideas.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DALL·E –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Designed promotional graphics and icons for our brand.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 err="1">
                <a:latin typeface="Cambria" panose="02040503050406030204" pitchFamily="18" charset="0"/>
                <a:ea typeface="Cambria" panose="02040503050406030204" pitchFamily="18" charset="0"/>
              </a:rPr>
              <a:t>Bolt.New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b="1">
                <a:latin typeface="Cambria" panose="02040503050406030204" pitchFamily="18" charset="0"/>
                <a:ea typeface="Cambria" panose="02040503050406030204" pitchFamily="18" charset="0"/>
              </a:rPr>
              <a:t>– </a:t>
            </a: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Auto-generated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website code and structured our API integration. </a:t>
            </a:r>
          </a:p>
          <a:p>
            <a:pPr>
              <a:lnSpc>
                <a:spcPct val="100000"/>
              </a:lnSpc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MGX –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Utilized for webpage creation, including layout and structural elements.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A019D5F-8D48-A086-4338-A81DE3BCD97D}"/>
              </a:ext>
            </a:extLst>
          </p:cNvPr>
          <p:cNvSpPr/>
          <p:nvPr/>
        </p:nvSpPr>
        <p:spPr>
          <a:xfrm rot="5400000">
            <a:off x="8471649" y="8138172"/>
            <a:ext cx="5787414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97014FB-3F4C-E628-F9FC-685DC1CDB1B3}"/>
              </a:ext>
            </a:extLst>
          </p:cNvPr>
          <p:cNvGrpSpPr/>
          <p:nvPr/>
        </p:nvGrpSpPr>
        <p:grpSpPr>
          <a:xfrm>
            <a:off x="10810114" y="4772257"/>
            <a:ext cx="1110483" cy="1110483"/>
            <a:chOff x="10810114" y="5310737"/>
            <a:chExt cx="1110483" cy="111048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20FF3CF-2B45-D808-DF51-8BC2EEF0CB0F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77674EF-C9A7-475C-AEC1-CE02E5B7FB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6DA9254-6747-ACF8-A447-78E1CE9A92B1}"/>
              </a:ext>
            </a:extLst>
          </p:cNvPr>
          <p:cNvSpPr/>
          <p:nvPr/>
        </p:nvSpPr>
        <p:spPr>
          <a:xfrm rot="5400000">
            <a:off x="8471649" y="1017761"/>
            <a:ext cx="5787414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7724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EB639-ADF5-15F2-2D68-53937CC92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AB2C6-223B-D0B9-16AF-B4149C3ED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365125"/>
            <a:ext cx="9530080" cy="1325563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Impact of 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212CD-4F1D-4B86-35B0-16F8D85D5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880" y="1825625"/>
            <a:ext cx="9530080" cy="4351338"/>
          </a:xfrm>
        </p:spPr>
        <p:txBody>
          <a:bodyPr/>
          <a:lstStyle/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Enhances kitchen safety by preventing burns and overcooking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Supports healthier cooking through nutrient tracking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Increases user convenience with AI guidance and voice indicators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Boosts market innovation with unique and futuristic features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Engages users through a vibrant website and community space, fostering loyalty and brand growth.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4F99A73-6C3E-0C54-6354-22C63B7F6399}"/>
              </a:ext>
            </a:extLst>
          </p:cNvPr>
          <p:cNvSpPr/>
          <p:nvPr/>
        </p:nvSpPr>
        <p:spPr>
          <a:xfrm rot="5400000">
            <a:off x="8471649" y="9093212"/>
            <a:ext cx="5787414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058B71E-68DA-B732-3C17-74BEAB49F2F4}"/>
              </a:ext>
            </a:extLst>
          </p:cNvPr>
          <p:cNvSpPr/>
          <p:nvPr/>
        </p:nvSpPr>
        <p:spPr>
          <a:xfrm rot="5400000">
            <a:off x="7994842" y="1495994"/>
            <a:ext cx="6741028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42923AA-2C85-9FD3-00C9-20D99233E947}"/>
              </a:ext>
            </a:extLst>
          </p:cNvPr>
          <p:cNvGrpSpPr/>
          <p:nvPr/>
        </p:nvGrpSpPr>
        <p:grpSpPr>
          <a:xfrm>
            <a:off x="10810114" y="5727297"/>
            <a:ext cx="1110483" cy="1110483"/>
            <a:chOff x="10810114" y="5310737"/>
            <a:chExt cx="1110483" cy="111048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70DC051-22B5-26EF-0C1D-D66D638769DB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D369B52-961B-7563-5576-BFBB706997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076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04CCE2-AEF9-CEBE-008E-2BEBE96941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AFEAC-A592-DC1F-E5C3-C56B0E3AB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365125"/>
            <a:ext cx="9530080" cy="1325563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0818A-1911-6424-8866-42D6D02ED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880" y="1825625"/>
            <a:ext cx="9530080" cy="4351338"/>
          </a:xfrm>
        </p:spPr>
        <p:txBody>
          <a:bodyPr/>
          <a:lstStyle/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Expand into IoT integrations (e.g., smart home sync)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Add multi-language support for global reach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Explore recipe personalization based on diet history.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A5528BD-1D92-27C9-586C-99B4905AFA47}"/>
              </a:ext>
            </a:extLst>
          </p:cNvPr>
          <p:cNvSpPr/>
          <p:nvPr/>
        </p:nvSpPr>
        <p:spPr>
          <a:xfrm rot="5400000">
            <a:off x="8471649" y="10363212"/>
            <a:ext cx="5787414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63D7AE1-7C05-7B98-56A7-4BAB6F318CDE}"/>
              </a:ext>
            </a:extLst>
          </p:cNvPr>
          <p:cNvSpPr/>
          <p:nvPr/>
        </p:nvSpPr>
        <p:spPr>
          <a:xfrm rot="5400000">
            <a:off x="7674802" y="2445954"/>
            <a:ext cx="7381108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FA43E45-1A40-DFF2-4D54-00F5E772ACCB}"/>
              </a:ext>
            </a:extLst>
          </p:cNvPr>
          <p:cNvGrpSpPr/>
          <p:nvPr/>
        </p:nvGrpSpPr>
        <p:grpSpPr>
          <a:xfrm>
            <a:off x="10810114" y="6997297"/>
            <a:ext cx="1110483" cy="1110483"/>
            <a:chOff x="10810114" y="5310737"/>
            <a:chExt cx="1110483" cy="111048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6E87B3-E402-98F6-BE73-A99D1CB19534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22AE446-7E4E-C2D3-E20B-185D88900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3041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86DF2-EE3A-EC15-05A3-AB586E904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20EB5BD-8FBF-1D8E-8197-DDC8AE1175C2}"/>
              </a:ext>
            </a:extLst>
          </p:cNvPr>
          <p:cNvSpPr/>
          <p:nvPr/>
        </p:nvSpPr>
        <p:spPr>
          <a:xfrm rot="19004905">
            <a:off x="6730627" y="-909282"/>
            <a:ext cx="5120640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84FC9EB-FD09-DD91-A52B-A19DB127C454}"/>
              </a:ext>
            </a:extLst>
          </p:cNvPr>
          <p:cNvSpPr/>
          <p:nvPr/>
        </p:nvSpPr>
        <p:spPr>
          <a:xfrm rot="19004905">
            <a:off x="6465569" y="705587"/>
            <a:ext cx="7072106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43F31DB-091F-1926-5E18-5AC7A1CAA788}"/>
              </a:ext>
            </a:extLst>
          </p:cNvPr>
          <p:cNvSpPr/>
          <p:nvPr/>
        </p:nvSpPr>
        <p:spPr>
          <a:xfrm rot="19004905">
            <a:off x="10044556" y="482915"/>
            <a:ext cx="5120640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35ABB22-2F84-4EC8-571C-A65C057F3B28}"/>
              </a:ext>
            </a:extLst>
          </p:cNvPr>
          <p:cNvGrpSpPr/>
          <p:nvPr/>
        </p:nvGrpSpPr>
        <p:grpSpPr>
          <a:xfrm>
            <a:off x="9350320" y="2836189"/>
            <a:ext cx="1441173" cy="1441173"/>
            <a:chOff x="10810114" y="5310737"/>
            <a:chExt cx="1110483" cy="111048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F412DFA-21F1-5CC3-96AB-A76A31396DAB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BAF7DC7-A18E-F970-B319-7EB7A3503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3AE58B3-0FFC-06DD-584E-415F88CF1383}"/>
              </a:ext>
            </a:extLst>
          </p:cNvPr>
          <p:cNvSpPr txBox="1"/>
          <p:nvPr/>
        </p:nvSpPr>
        <p:spPr>
          <a:xfrm>
            <a:off x="568764" y="1658593"/>
            <a:ext cx="6908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THANK YOU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C53372B-8852-6DCA-4447-F76198F5272E}"/>
              </a:ext>
            </a:extLst>
          </p:cNvPr>
          <p:cNvSpPr/>
          <p:nvPr/>
        </p:nvSpPr>
        <p:spPr>
          <a:xfrm rot="19004905">
            <a:off x="10277091" y="2455647"/>
            <a:ext cx="5120640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3902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D782E-83CC-F452-6996-9AB7154B2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F6E1686-6955-BBBE-A1ED-51B2654F33DE}"/>
              </a:ext>
            </a:extLst>
          </p:cNvPr>
          <p:cNvSpPr/>
          <p:nvPr/>
        </p:nvSpPr>
        <p:spPr>
          <a:xfrm>
            <a:off x="-10633" y="3278905"/>
            <a:ext cx="3042000" cy="4566888"/>
          </a:xfrm>
          <a:prstGeom prst="roundRect">
            <a:avLst>
              <a:gd name="adj" fmla="val 33612"/>
            </a:avLst>
          </a:prstGeom>
          <a:solidFill>
            <a:srgbClr val="57577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B6C5AEB-D900-6A4E-9156-5063B81F55D8}"/>
              </a:ext>
            </a:extLst>
          </p:cNvPr>
          <p:cNvSpPr/>
          <p:nvPr/>
        </p:nvSpPr>
        <p:spPr>
          <a:xfrm>
            <a:off x="3032734" y="3278905"/>
            <a:ext cx="3042000" cy="4566888"/>
          </a:xfrm>
          <a:prstGeom prst="roundRect">
            <a:avLst>
              <a:gd name="adj" fmla="val 33612"/>
            </a:avLst>
          </a:prstGeom>
          <a:solidFill>
            <a:srgbClr val="4B58A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32C4D72-6055-DC7E-944C-70793C4D6F47}"/>
              </a:ext>
            </a:extLst>
          </p:cNvPr>
          <p:cNvSpPr/>
          <p:nvPr/>
        </p:nvSpPr>
        <p:spPr>
          <a:xfrm>
            <a:off x="6076101" y="3242207"/>
            <a:ext cx="3042000" cy="4566888"/>
          </a:xfrm>
          <a:prstGeom prst="roundRect">
            <a:avLst>
              <a:gd name="adj" fmla="val 33612"/>
            </a:avLst>
          </a:prstGeom>
          <a:solidFill>
            <a:srgbClr val="2491C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30BB81A-94CC-746D-29A9-B3D76369BBA6}"/>
              </a:ext>
            </a:extLst>
          </p:cNvPr>
          <p:cNvSpPr/>
          <p:nvPr/>
        </p:nvSpPr>
        <p:spPr>
          <a:xfrm>
            <a:off x="9118100" y="3242207"/>
            <a:ext cx="3073899" cy="4566888"/>
          </a:xfrm>
          <a:prstGeom prst="roundRect">
            <a:avLst>
              <a:gd name="adj" fmla="val 3361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55A707-0D53-660D-54AE-CA6AE681C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3" t="23204" r="22063" b="22620"/>
          <a:stretch>
            <a:fillRect/>
          </a:stretch>
        </p:blipFill>
        <p:spPr>
          <a:xfrm>
            <a:off x="334553" y="3678905"/>
            <a:ext cx="2351628" cy="37668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673C51-C54F-158D-A28A-EDE2BC3A97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6" t="31865" r="18323" b="2507"/>
          <a:stretch>
            <a:fillRect/>
          </a:stretch>
        </p:blipFill>
        <p:spPr>
          <a:xfrm>
            <a:off x="3176020" y="3649993"/>
            <a:ext cx="2755429" cy="38247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CA4EE4-1F78-FE12-DDA7-1CDC7880CB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8" t="24912" r="22411" b="9460"/>
          <a:stretch>
            <a:fillRect/>
          </a:stretch>
        </p:blipFill>
        <p:spPr>
          <a:xfrm>
            <a:off x="6392681" y="3613295"/>
            <a:ext cx="2408841" cy="38247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4067729-4D28-2090-A0D4-1C042EC1CA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08"/>
          <a:stretch>
            <a:fillRect/>
          </a:stretch>
        </p:blipFill>
        <p:spPr>
          <a:xfrm>
            <a:off x="9729363" y="3585209"/>
            <a:ext cx="1851372" cy="388088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165F890-E091-5DE5-6153-4182CEA5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474" y="389315"/>
            <a:ext cx="4085052" cy="1089529"/>
          </a:xfr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Know The Team </a:t>
            </a:r>
            <a:b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GENESYS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E610D0-3ED5-756F-675A-8BE1F7A4C339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0000"/>
          </a:blip>
          <a:srcRect l="22740" t="18180" r="23481" b="20741"/>
          <a:stretch>
            <a:fillRect/>
          </a:stretch>
        </p:blipFill>
        <p:spPr>
          <a:xfrm>
            <a:off x="5287733" y="-24561"/>
            <a:ext cx="1616534" cy="1836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43429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430EC7E-6875-8559-5FCD-B2812C015DDB}"/>
              </a:ext>
            </a:extLst>
          </p:cNvPr>
          <p:cNvSpPr/>
          <p:nvPr/>
        </p:nvSpPr>
        <p:spPr>
          <a:xfrm>
            <a:off x="-10634" y="2733040"/>
            <a:ext cx="3680943" cy="5194033"/>
          </a:xfrm>
          <a:prstGeom prst="roundRect">
            <a:avLst>
              <a:gd name="adj" fmla="val 33612"/>
            </a:avLst>
          </a:prstGeom>
          <a:solidFill>
            <a:srgbClr val="57577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CE5A64A-4BC2-DC7A-2CEE-8ADBE90579BA}"/>
              </a:ext>
            </a:extLst>
          </p:cNvPr>
          <p:cNvSpPr/>
          <p:nvPr/>
        </p:nvSpPr>
        <p:spPr>
          <a:xfrm>
            <a:off x="3670310" y="3595823"/>
            <a:ext cx="2825163" cy="4241356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13EE12A-E0F8-4C82-4CE0-639DBC57C4C6}"/>
              </a:ext>
            </a:extLst>
          </p:cNvPr>
          <p:cNvSpPr/>
          <p:nvPr/>
        </p:nvSpPr>
        <p:spPr>
          <a:xfrm>
            <a:off x="6503760" y="3567739"/>
            <a:ext cx="2825163" cy="4241356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90B4ABC-981E-EEB9-59C0-69B6443597D0}"/>
              </a:ext>
            </a:extLst>
          </p:cNvPr>
          <p:cNvSpPr/>
          <p:nvPr/>
        </p:nvSpPr>
        <p:spPr>
          <a:xfrm>
            <a:off x="9337210" y="3567739"/>
            <a:ext cx="2854789" cy="4241356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20ADF0-F488-8A43-3573-F669448BB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3" t="23204" r="22063" b="22620"/>
          <a:stretch>
            <a:fillRect/>
          </a:stretch>
        </p:blipFill>
        <p:spPr>
          <a:xfrm>
            <a:off x="215776" y="1553967"/>
            <a:ext cx="3311250" cy="53040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0AAF08-A868-42CE-46C4-3BA17CF4F61C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6" t="31865" r="18323" b="2507"/>
          <a:stretch>
            <a:fillRect/>
          </a:stretch>
        </p:blipFill>
        <p:spPr>
          <a:xfrm>
            <a:off x="3793169" y="3914008"/>
            <a:ext cx="2559020" cy="35520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18CF42B-8AE6-A888-01FE-81B0DDCB1275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8" t="24912" r="22411" b="9460"/>
          <a:stretch>
            <a:fillRect/>
          </a:stretch>
        </p:blipFill>
        <p:spPr>
          <a:xfrm>
            <a:off x="6775208" y="3885924"/>
            <a:ext cx="2237137" cy="35520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3E0448-1476-4B72-B930-814AD043CF53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08"/>
          <a:stretch>
            <a:fillRect/>
          </a:stretch>
        </p:blipFill>
        <p:spPr>
          <a:xfrm>
            <a:off x="9861331" y="3861841"/>
            <a:ext cx="1719404" cy="360425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6BE149F-07C0-BECA-C9C5-32A6B912CF48}"/>
              </a:ext>
            </a:extLst>
          </p:cNvPr>
          <p:cNvSpPr txBox="1"/>
          <p:nvPr/>
        </p:nvSpPr>
        <p:spPr>
          <a:xfrm>
            <a:off x="4053474" y="2066985"/>
            <a:ext cx="5893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575779"/>
                </a:solidFill>
                <a:latin typeface="Berlin Sans FB Demi" panose="020E0802020502020306" pitchFamily="34" charset="0"/>
              </a:rPr>
              <a:t>Anju Ruth Abraham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EA2540F-71C0-A353-7761-F055948A1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474" y="389315"/>
            <a:ext cx="4085052" cy="1089529"/>
          </a:xfr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Know The Team </a:t>
            </a:r>
            <a:b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GENESYS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DC8448-1573-CD7E-B720-A06F454E6A1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0000"/>
          </a:blip>
          <a:srcRect l="22740" t="18180" r="23481" b="20741"/>
          <a:stretch>
            <a:fillRect/>
          </a:stretch>
        </p:blipFill>
        <p:spPr>
          <a:xfrm>
            <a:off x="5287733" y="-24561"/>
            <a:ext cx="1616534" cy="1836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98785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6BD60B-3A20-0F7E-22CC-40FE714B3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D646336-770B-C922-D36F-96EDC2189F0D}"/>
              </a:ext>
            </a:extLst>
          </p:cNvPr>
          <p:cNvSpPr/>
          <p:nvPr/>
        </p:nvSpPr>
        <p:spPr>
          <a:xfrm>
            <a:off x="0" y="3567739"/>
            <a:ext cx="2826000" cy="4240800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7903429-9237-2F05-1A5E-A2A4815BC9E4}"/>
              </a:ext>
            </a:extLst>
          </p:cNvPr>
          <p:cNvSpPr/>
          <p:nvPr/>
        </p:nvSpPr>
        <p:spPr>
          <a:xfrm>
            <a:off x="2834288" y="2819179"/>
            <a:ext cx="3669472" cy="5184000"/>
          </a:xfrm>
          <a:prstGeom prst="roundRect">
            <a:avLst>
              <a:gd name="adj" fmla="val 33612"/>
            </a:avLst>
          </a:prstGeom>
          <a:solidFill>
            <a:srgbClr val="4B58A3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E8BFF34-460C-6C5C-6810-04B95FEAE12A}"/>
              </a:ext>
            </a:extLst>
          </p:cNvPr>
          <p:cNvSpPr/>
          <p:nvPr/>
        </p:nvSpPr>
        <p:spPr>
          <a:xfrm>
            <a:off x="6503760" y="3567739"/>
            <a:ext cx="2825163" cy="4241356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86A5E3E-139F-B800-C5E8-B6711A083739}"/>
              </a:ext>
            </a:extLst>
          </p:cNvPr>
          <p:cNvSpPr/>
          <p:nvPr/>
        </p:nvSpPr>
        <p:spPr>
          <a:xfrm>
            <a:off x="9337210" y="3567739"/>
            <a:ext cx="2854789" cy="4241356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0072EE-DD96-DAD3-EE2A-367D7CFA5663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3" t="23204" r="22063" b="22620"/>
          <a:stretch>
            <a:fillRect/>
          </a:stretch>
        </p:blipFill>
        <p:spPr>
          <a:xfrm>
            <a:off x="237589" y="3805339"/>
            <a:ext cx="2350823" cy="3765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9C5BA0-7600-D450-8D42-2AF79D1939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6" t="31865" r="18323" b="2507"/>
          <a:stretch>
            <a:fillRect/>
          </a:stretch>
        </p:blipFill>
        <p:spPr>
          <a:xfrm>
            <a:off x="2894999" y="1764538"/>
            <a:ext cx="3669471" cy="50934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51A5C45-F42D-52F9-5387-C2D13CA9CF0C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8" t="24912" r="22411" b="9460"/>
          <a:stretch>
            <a:fillRect/>
          </a:stretch>
        </p:blipFill>
        <p:spPr>
          <a:xfrm>
            <a:off x="6775208" y="3885924"/>
            <a:ext cx="2237137" cy="35520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771B90-6844-829B-B76D-37A7684EC130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08"/>
          <a:stretch>
            <a:fillRect/>
          </a:stretch>
        </p:blipFill>
        <p:spPr>
          <a:xfrm>
            <a:off x="9861331" y="3861841"/>
            <a:ext cx="1719404" cy="360425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F15348C-5173-7510-2CE0-AECBA6F72FA0}"/>
              </a:ext>
            </a:extLst>
          </p:cNvPr>
          <p:cNvSpPr txBox="1"/>
          <p:nvPr/>
        </p:nvSpPr>
        <p:spPr>
          <a:xfrm>
            <a:off x="6382340" y="1999471"/>
            <a:ext cx="5893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4B58A3"/>
                </a:solidFill>
                <a:latin typeface="Berlin Sans FB Demi" panose="020E0802020502020306" pitchFamily="34" charset="0"/>
              </a:rPr>
              <a:t>Jesty Jose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AA61583-8F68-4FBE-88E7-0B659099F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474" y="389315"/>
            <a:ext cx="4085052" cy="1089529"/>
          </a:xfr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Know The Team </a:t>
            </a:r>
            <a:b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GENESYS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178069-0489-0DBA-F6BE-8C947DD544A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0000"/>
          </a:blip>
          <a:srcRect l="22740" t="18180" r="23481" b="20741"/>
          <a:stretch>
            <a:fillRect/>
          </a:stretch>
        </p:blipFill>
        <p:spPr>
          <a:xfrm>
            <a:off x="5287733" y="-24561"/>
            <a:ext cx="1616534" cy="1836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10345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091A8C-E63C-E902-6D3C-63DFF7F5E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E7D4A69-E403-4146-60A6-92FE30706851}"/>
              </a:ext>
            </a:extLst>
          </p:cNvPr>
          <p:cNvSpPr/>
          <p:nvPr/>
        </p:nvSpPr>
        <p:spPr>
          <a:xfrm>
            <a:off x="-21812" y="3567739"/>
            <a:ext cx="2826000" cy="4240800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43EAB89-94EC-A5A1-93C2-83E2B7E62B32}"/>
              </a:ext>
            </a:extLst>
          </p:cNvPr>
          <p:cNvSpPr/>
          <p:nvPr/>
        </p:nvSpPr>
        <p:spPr>
          <a:xfrm>
            <a:off x="2804188" y="3595823"/>
            <a:ext cx="2825163" cy="4241356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F2F2D40-77A0-BE92-ED2D-86B1346EB4B6}"/>
              </a:ext>
            </a:extLst>
          </p:cNvPr>
          <p:cNvSpPr/>
          <p:nvPr/>
        </p:nvSpPr>
        <p:spPr>
          <a:xfrm>
            <a:off x="5629351" y="2766139"/>
            <a:ext cx="3708000" cy="5184000"/>
          </a:xfrm>
          <a:prstGeom prst="roundRect">
            <a:avLst>
              <a:gd name="adj" fmla="val 33612"/>
            </a:avLst>
          </a:prstGeom>
          <a:solidFill>
            <a:srgbClr val="2491C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E727448-9D46-3769-0CA3-EB25ACF548FF}"/>
              </a:ext>
            </a:extLst>
          </p:cNvPr>
          <p:cNvSpPr/>
          <p:nvPr/>
        </p:nvSpPr>
        <p:spPr>
          <a:xfrm>
            <a:off x="9337210" y="3567739"/>
            <a:ext cx="2854789" cy="4241356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5AB615-EBBF-8AE4-9E1B-85A270D13145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3" t="23204" r="22063" b="22620"/>
          <a:stretch>
            <a:fillRect/>
          </a:stretch>
        </p:blipFill>
        <p:spPr>
          <a:xfrm>
            <a:off x="215777" y="3805339"/>
            <a:ext cx="2350823" cy="3765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51EF83-A6FC-97A4-724B-E61A188BDE97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6" t="31865" r="18323" b="2507"/>
          <a:stretch>
            <a:fillRect/>
          </a:stretch>
        </p:blipFill>
        <p:spPr>
          <a:xfrm>
            <a:off x="2927047" y="3914008"/>
            <a:ext cx="2559020" cy="35520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91238BA-34BB-05B0-D79F-BA0500E2FE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8" t="24912" r="22411" b="9460"/>
          <a:stretch>
            <a:fillRect/>
          </a:stretch>
        </p:blipFill>
        <p:spPr>
          <a:xfrm>
            <a:off x="5752210" y="1417259"/>
            <a:ext cx="3426632" cy="54407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9DB6FB-9B24-FBC1-DFC6-552850E31376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08"/>
          <a:stretch>
            <a:fillRect/>
          </a:stretch>
        </p:blipFill>
        <p:spPr>
          <a:xfrm>
            <a:off x="9861331" y="3861841"/>
            <a:ext cx="1719404" cy="360425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479D6CD-ADEE-A628-9BB4-A3F239454853}"/>
              </a:ext>
            </a:extLst>
          </p:cNvPr>
          <p:cNvSpPr txBox="1"/>
          <p:nvPr/>
        </p:nvSpPr>
        <p:spPr>
          <a:xfrm>
            <a:off x="1956259" y="2214400"/>
            <a:ext cx="5893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2491C2"/>
                </a:solidFill>
                <a:latin typeface="Berlin Sans FB Demi" panose="020E0802020502020306" pitchFamily="34" charset="0"/>
              </a:rPr>
              <a:t>Julienne Brijit Jacob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68F58D-BB18-88E5-2EE1-BCD932AAF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474" y="389315"/>
            <a:ext cx="4085052" cy="1089529"/>
          </a:xfr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Know The Team </a:t>
            </a:r>
            <a:b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GENESYS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DA9315-9948-C858-2DAB-D43B6C372CF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0000"/>
          </a:blip>
          <a:srcRect l="22740" t="18180" r="23481" b="20741"/>
          <a:stretch>
            <a:fillRect/>
          </a:stretch>
        </p:blipFill>
        <p:spPr>
          <a:xfrm>
            <a:off x="5287733" y="-24561"/>
            <a:ext cx="1616534" cy="1836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2359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8B7DCA-7BD2-2E06-B9CD-7309C4A74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1191C-D819-E4B0-2B0C-738932BEC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474" y="389315"/>
            <a:ext cx="4085052" cy="1089529"/>
          </a:xfr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Know The Team </a:t>
            </a:r>
            <a:b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lang="en-IN" sz="3600" dirty="0">
                <a:latin typeface="Arial Rounded MT Bold" panose="020F0704030504030204" pitchFamily="34" charset="0"/>
                <a:ea typeface="+mn-ea"/>
                <a:cs typeface="+mn-cs"/>
              </a:rPr>
              <a:t>GENESYS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FC93861-90DF-84CC-2636-54CF2B38CB19}"/>
              </a:ext>
            </a:extLst>
          </p:cNvPr>
          <p:cNvSpPr/>
          <p:nvPr/>
        </p:nvSpPr>
        <p:spPr>
          <a:xfrm>
            <a:off x="-21812" y="3567739"/>
            <a:ext cx="2826000" cy="4240800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6E9B646-B9D2-4B1B-A6DC-586B83A89A95}"/>
              </a:ext>
            </a:extLst>
          </p:cNvPr>
          <p:cNvSpPr/>
          <p:nvPr/>
        </p:nvSpPr>
        <p:spPr>
          <a:xfrm>
            <a:off x="2804188" y="3595823"/>
            <a:ext cx="2825163" cy="4241356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7EF5854-D7E2-5024-AE4F-B7D7E3D125D8}"/>
              </a:ext>
            </a:extLst>
          </p:cNvPr>
          <p:cNvSpPr/>
          <p:nvPr/>
        </p:nvSpPr>
        <p:spPr>
          <a:xfrm>
            <a:off x="5593842" y="3567739"/>
            <a:ext cx="2826000" cy="4240800"/>
          </a:xfrm>
          <a:prstGeom prst="roundRect">
            <a:avLst>
              <a:gd name="adj" fmla="val 33612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E61386F-6BB4-32B9-8381-D25CE07A32B6}"/>
              </a:ext>
            </a:extLst>
          </p:cNvPr>
          <p:cNvSpPr/>
          <p:nvPr/>
        </p:nvSpPr>
        <p:spPr>
          <a:xfrm>
            <a:off x="8416660" y="2562450"/>
            <a:ext cx="3775340" cy="5359793"/>
          </a:xfrm>
          <a:prstGeom prst="roundRect">
            <a:avLst>
              <a:gd name="adj" fmla="val 33612"/>
            </a:avLst>
          </a:prstGeom>
          <a:solidFill>
            <a:schemeClr val="accent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35C1C5-C5DC-5468-58D9-C7D415B15C86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3" t="23204" r="22063" b="22620"/>
          <a:stretch>
            <a:fillRect/>
          </a:stretch>
        </p:blipFill>
        <p:spPr>
          <a:xfrm>
            <a:off x="215777" y="3805339"/>
            <a:ext cx="2350823" cy="3765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0D7F69-83B3-11A7-1E1F-1E607905293E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6" t="31865" r="18323" b="2507"/>
          <a:stretch>
            <a:fillRect/>
          </a:stretch>
        </p:blipFill>
        <p:spPr>
          <a:xfrm>
            <a:off x="2927047" y="3914008"/>
            <a:ext cx="2559020" cy="35520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1ECEE6-9EE1-DBD0-B327-36189AC8133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rcRect l="22740" t="18180" r="23481" b="20741"/>
          <a:stretch>
            <a:fillRect/>
          </a:stretch>
        </p:blipFill>
        <p:spPr>
          <a:xfrm>
            <a:off x="5287733" y="-24561"/>
            <a:ext cx="1616534" cy="1836000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11EA98C-1703-DA34-70D4-E1089AD57084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8" t="24912" r="22411" b="9460"/>
          <a:stretch>
            <a:fillRect/>
          </a:stretch>
        </p:blipFill>
        <p:spPr>
          <a:xfrm>
            <a:off x="5887922" y="3911539"/>
            <a:ext cx="2237840" cy="3553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9312F2A-EEA0-0822-B15E-1E76964F87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08"/>
          <a:stretch>
            <a:fillRect/>
          </a:stretch>
        </p:blipFill>
        <p:spPr>
          <a:xfrm>
            <a:off x="8987077" y="934079"/>
            <a:ext cx="2826000" cy="592392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53AFF46-DECD-EB82-E100-9F1AE9FAF63B}"/>
              </a:ext>
            </a:extLst>
          </p:cNvPr>
          <p:cNvSpPr txBox="1"/>
          <p:nvPr/>
        </p:nvSpPr>
        <p:spPr>
          <a:xfrm>
            <a:off x="5470077" y="1926262"/>
            <a:ext cx="5893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accent1"/>
                </a:solidFill>
                <a:latin typeface="Berlin Sans FB Demi" panose="020E0802020502020306" pitchFamily="34" charset="0"/>
              </a:rPr>
              <a:t>V. S. Mekha</a:t>
            </a:r>
          </a:p>
        </p:txBody>
      </p:sp>
    </p:spTree>
    <p:extLst>
      <p:ext uri="{BB962C8B-B14F-4D97-AF65-F5344CB8AC3E}">
        <p14:creationId xmlns:p14="http://schemas.microsoft.com/office/powerpoint/2010/main" val="3798308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30606-18E6-2C18-5220-B6CD6A4BF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365125"/>
            <a:ext cx="9530080" cy="1325563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Problem &amp; Idea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ECDC95E-6561-7778-87CE-E48490BED46E}"/>
              </a:ext>
            </a:extLst>
          </p:cNvPr>
          <p:cNvGrpSpPr/>
          <p:nvPr/>
        </p:nvGrpSpPr>
        <p:grpSpPr>
          <a:xfrm>
            <a:off x="10810114" y="78833"/>
            <a:ext cx="1110483" cy="1110483"/>
            <a:chOff x="10810114" y="5310737"/>
            <a:chExt cx="1110483" cy="111048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22C2BB8-AABE-12AA-0AB8-24246CE42237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697EF7D-4FF6-92FD-BCC5-43204F2DC3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D4DBD-E69D-1FBD-1E47-A284D33EA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880" y="1690689"/>
            <a:ext cx="9530080" cy="45272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Problem: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100000"/>
              </a:lnSpc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Traditional pressure cookers lack modern safety, nutrition, and smart cooking features.</a:t>
            </a:r>
          </a:p>
          <a:p>
            <a:pPr>
              <a:lnSpc>
                <a:spcPct val="100000"/>
              </a:lnSpc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Users face issues such as accidental burns, overcooked food, lack of nutritional tracking, and time inefficiency.</a:t>
            </a:r>
          </a:p>
          <a:p>
            <a:pPr marL="0" indent="0">
              <a:buNone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Idea: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110000"/>
              </a:lnSpc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Create a smart pressure cooker using AI and sensor technology to enhance safety, nutritional value, and ease of use.</a:t>
            </a:r>
          </a:p>
          <a:p>
            <a:pPr>
              <a:lnSpc>
                <a:spcPct val="110000"/>
              </a:lnSpc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Build a marketing website to promote and explain the features of this futuristic appliance.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DE547E-5049-5397-3732-0914CADB6AA5}"/>
              </a:ext>
            </a:extLst>
          </p:cNvPr>
          <p:cNvSpPr/>
          <p:nvPr/>
        </p:nvSpPr>
        <p:spPr>
          <a:xfrm rot="5400000">
            <a:off x="8471649" y="3451555"/>
            <a:ext cx="5787414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16E23EE-F850-3E1C-8203-B88CC27EF320}"/>
              </a:ext>
            </a:extLst>
          </p:cNvPr>
          <p:cNvSpPr/>
          <p:nvPr/>
        </p:nvSpPr>
        <p:spPr>
          <a:xfrm rot="5400000">
            <a:off x="10037876" y="-2102631"/>
            <a:ext cx="2654959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918692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A3B938-420F-E634-33A4-7E09B97CC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9E3D8-EB90-447B-DD15-B92EE37FE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365125"/>
            <a:ext cx="9530080" cy="1325563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Our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3BD4A-F4F1-8089-86F7-0572332BA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880" y="1825624"/>
            <a:ext cx="9530080" cy="4930775"/>
          </a:xfrm>
        </p:spPr>
        <p:txBody>
          <a:bodyPr>
            <a:normAutofit/>
          </a:bodyPr>
          <a:lstStyle/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We follow a </a:t>
            </a: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user-centric design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, identifying pain points in cooking (e.g., safety, nutrition, time).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The website will have a minimalist and visually appealing design, focusing on clarity and user interaction.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Using agile sprints, we prototype sections like product showcases, interactive demos, and a recipe hub.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Modern web frameworks ensure responsiveness and scalability.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The smart cooker is designed to be modular for future upgrades.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6F41054-24EE-94D4-88B0-45F72D551728}"/>
              </a:ext>
            </a:extLst>
          </p:cNvPr>
          <p:cNvGrpSpPr/>
          <p:nvPr/>
        </p:nvGrpSpPr>
        <p:grpSpPr>
          <a:xfrm>
            <a:off x="10810114" y="1189130"/>
            <a:ext cx="1110483" cy="1110483"/>
            <a:chOff x="10810114" y="5310737"/>
            <a:chExt cx="1110483" cy="111048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7969648-CB44-B9A2-846B-2A05C7213186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E4409B5-E4F9-5CF6-B57D-1FB4AD085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FB2DA0-C5F4-7FDD-7EFC-FD57726B7576}"/>
              </a:ext>
            </a:extLst>
          </p:cNvPr>
          <p:cNvSpPr/>
          <p:nvPr/>
        </p:nvSpPr>
        <p:spPr>
          <a:xfrm rot="5400000">
            <a:off x="8471649" y="4561852"/>
            <a:ext cx="5787414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18CB784-C825-0BD7-15A3-5B2B52012B0C}"/>
              </a:ext>
            </a:extLst>
          </p:cNvPr>
          <p:cNvSpPr/>
          <p:nvPr/>
        </p:nvSpPr>
        <p:spPr>
          <a:xfrm rot="5400000">
            <a:off x="10037876" y="-992334"/>
            <a:ext cx="2654959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6147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EC5B3-6707-DCED-0403-DDEE5F816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85F8F-1832-364A-7B5A-047AA4CC6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880" y="365125"/>
            <a:ext cx="9530080" cy="1325563"/>
          </a:xfrm>
        </p:spPr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Our USP / 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94EDD-FABE-6486-AFFD-576CC1286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880" y="1584960"/>
            <a:ext cx="9530080" cy="5151119"/>
          </a:xfrm>
        </p:spPr>
        <p:txBody>
          <a:bodyPr>
            <a:normAutofit fontScale="92500" lnSpcReduction="10000"/>
          </a:bodyPr>
          <a:lstStyle/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Nutrient Calculation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for tracking and optimizing health outcomes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Anti-Burning Sensor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to avoid food accidents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Steam-Resistant Built-in Camera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for real-time visual monitoring (installed inside the lid)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Voice &amp; Light Indicators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for alerts and status updates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AI-Based Cooking Assistant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for personalized step-by-step cooking help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Maintenance Reminders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to ensure long-term usability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Scent Exhaust Diffuser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for a better kitchen environment</a:t>
            </a:r>
          </a:p>
          <a:p>
            <a:pPr>
              <a:buSzPct val="94000"/>
              <a:buFont typeface="Cambria" panose="02040503050406030204" pitchFamily="18" charset="0"/>
              <a:buChar char="▹"/>
            </a:pPr>
            <a:r>
              <a:rPr lang="en-US" b="1" dirty="0">
                <a:latin typeface="Cambria" panose="02040503050406030204" pitchFamily="18" charset="0"/>
                <a:ea typeface="Cambria" panose="02040503050406030204" pitchFamily="18" charset="0"/>
              </a:rPr>
              <a:t>Dual-Zone Pressure Cooking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to cook two types of food simultaneously with different settings.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75A7F58-8E3B-8943-A81E-0366F2EE13AD}"/>
              </a:ext>
            </a:extLst>
          </p:cNvPr>
          <p:cNvGrpSpPr/>
          <p:nvPr/>
        </p:nvGrpSpPr>
        <p:grpSpPr>
          <a:xfrm>
            <a:off x="10810114" y="2062890"/>
            <a:ext cx="1110483" cy="1110483"/>
            <a:chOff x="10810114" y="5310737"/>
            <a:chExt cx="1110483" cy="111048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B46C267-9C0A-F824-7E5E-73620F29A113}"/>
                </a:ext>
              </a:extLst>
            </p:cNvPr>
            <p:cNvSpPr/>
            <p:nvPr/>
          </p:nvSpPr>
          <p:spPr>
            <a:xfrm>
              <a:off x="10810114" y="5310737"/>
              <a:ext cx="1110483" cy="111048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5FE9F2A-8578-CA99-45EF-72C89E8FF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2740" t="18180" r="23481" b="20741"/>
            <a:stretch>
              <a:fillRect/>
            </a:stretch>
          </p:blipFill>
          <p:spPr>
            <a:xfrm>
              <a:off x="10876484" y="5310737"/>
              <a:ext cx="977743" cy="1110483"/>
            </a:xfrm>
            <a:prstGeom prst="ellipse">
              <a:avLst/>
            </a:prstGeom>
          </p:spPr>
        </p:pic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D5B95CA-7A8C-9CEC-8522-7F36B95777D0}"/>
              </a:ext>
            </a:extLst>
          </p:cNvPr>
          <p:cNvSpPr/>
          <p:nvPr/>
        </p:nvSpPr>
        <p:spPr>
          <a:xfrm rot="5400000">
            <a:off x="8471649" y="5435612"/>
            <a:ext cx="5787414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2F0DA97-E5FB-9CE7-5AC1-D5AA7ECD8047}"/>
              </a:ext>
            </a:extLst>
          </p:cNvPr>
          <p:cNvSpPr/>
          <p:nvPr/>
        </p:nvSpPr>
        <p:spPr>
          <a:xfrm rot="5400000">
            <a:off x="9386763" y="-769685"/>
            <a:ext cx="3957186" cy="145288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371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452</Words>
  <Application>Microsoft Office PowerPoint</Application>
  <PresentationFormat>Widescreen</PresentationFormat>
  <Paragraphs>53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 Rounded MT Bold</vt:lpstr>
      <vt:lpstr>Baskerville Old Face</vt:lpstr>
      <vt:lpstr>Berlin Sans FB Demi</vt:lpstr>
      <vt:lpstr>Calibri</vt:lpstr>
      <vt:lpstr>Calibri Light</vt:lpstr>
      <vt:lpstr>Cambria</vt:lpstr>
      <vt:lpstr>Office Theme</vt:lpstr>
      <vt:lpstr>PowerPoint Presentation</vt:lpstr>
      <vt:lpstr>Know The Team  GENESYS</vt:lpstr>
      <vt:lpstr>Know The Team  GENESYS</vt:lpstr>
      <vt:lpstr>Know The Team  GENESYS</vt:lpstr>
      <vt:lpstr>Know The Team  GENESYS</vt:lpstr>
      <vt:lpstr>Know The Team  GENESYS</vt:lpstr>
      <vt:lpstr>Problem &amp; Idea</vt:lpstr>
      <vt:lpstr>Our Approach</vt:lpstr>
      <vt:lpstr>Our USP / Key Features</vt:lpstr>
      <vt:lpstr>Our USP / Key Features</vt:lpstr>
      <vt:lpstr>Live Demo</vt:lpstr>
      <vt:lpstr>Tools We Used</vt:lpstr>
      <vt:lpstr>Impact of Our Project</vt:lpstr>
      <vt:lpstr>Future Improvements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Julie Jac</dc:creator>
  <cp:lastModifiedBy>Julie Jac</cp:lastModifiedBy>
  <cp:revision>27</cp:revision>
  <dcterms:created xsi:type="dcterms:W3CDTF">2025-07-20T06:59:10Z</dcterms:created>
  <dcterms:modified xsi:type="dcterms:W3CDTF">2025-07-20T16:48:10Z</dcterms:modified>
</cp:coreProperties>
</file>

<file path=docProps/thumbnail.jpeg>
</file>